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22"/>
  </p:handoutMasterIdLst>
  <p:sldIdLst>
    <p:sldId id="545" r:id="rId3"/>
    <p:sldId id="981" r:id="rId4"/>
    <p:sldId id="982" r:id="rId5"/>
    <p:sldId id="978" r:id="rId6"/>
    <p:sldId id="1033" r:id="rId7"/>
    <p:sldId id="973" r:id="rId8"/>
    <p:sldId id="972" r:id="rId10"/>
    <p:sldId id="983" r:id="rId11"/>
    <p:sldId id="936" r:id="rId12"/>
    <p:sldId id="984" r:id="rId13"/>
    <p:sldId id="985" r:id="rId14"/>
    <p:sldId id="962" r:id="rId15"/>
    <p:sldId id="969" r:id="rId16"/>
    <p:sldId id="986" r:id="rId17"/>
    <p:sldId id="990" r:id="rId18"/>
    <p:sldId id="989" r:id="rId19"/>
    <p:sldId id="988" r:id="rId20"/>
    <p:sldId id="987" r:id="rId21"/>
  </p:sldIdLst>
  <p:sldSz cx="9144000" cy="51435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黑体" panose="02010609060101010101" pitchFamily="49" charset="-122"/>
      <p:regular r:id="rId30"/>
    </p:embeddedFont>
    <p:embeddedFont>
      <p:font typeface="楷体" panose="02010609060101010101" pitchFamily="49" charset="-122"/>
      <p:regular r:id="rId31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2E2ED0"/>
    <a:srgbClr val="FF0000"/>
    <a:srgbClr val="0070C0"/>
    <a:srgbClr val="FF6600"/>
    <a:srgbClr val="009900"/>
    <a:srgbClr val="FF9933"/>
    <a:srgbClr val="EE606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9"/>
    <p:restoredTop sz="94660"/>
  </p:normalViewPr>
  <p:slideViewPr>
    <p:cSldViewPr showGuides="1">
      <p:cViewPr varScale="1">
        <p:scale>
          <a:sx n="112" d="100"/>
          <a:sy n="112" d="100"/>
        </p:scale>
        <p:origin x="-726" y="-78"/>
      </p:cViewPr>
      <p:guideLst>
        <p:guide orient="horz" pos="15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9B84EA-7D68-4D60-9CB1-D50884785D1C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FD2E35E-6DB1-4671-AA13-E9173BD066DF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8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4DCBEE1-2FDF-4E67-B289-6F0CB0ED4004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8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8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pPr lvl="0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029" name="Picture 2" descr="C:\Users\wzsdth\Desktop\图片1_副本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3489325"/>
            <a:ext cx="9163050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10"/>
          <p:cNvSpPr txBox="1"/>
          <p:nvPr/>
        </p:nvSpPr>
        <p:spPr>
          <a:xfrm>
            <a:off x="336550" y="93663"/>
            <a:ext cx="792163" cy="2746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iti SC Light" panose="02000000000000000000" pitchFamily="2" charset="-128"/>
                <a:ea typeface="Heiti SC Light" panose="02000000000000000000" pitchFamily="2" charset="-128"/>
                <a:cs typeface="+mn-cs"/>
              </a:rPr>
              <a:t>语文园地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iti SC Light" panose="02000000000000000000" pitchFamily="2" charset="-128"/>
              <a:ea typeface="Heiti SC Light" panose="02000000000000000000" pitchFamily="2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14"/>
          <p:cNvPicPr>
            <a:picLocks noChangeAspect="1"/>
          </p:cNvPicPr>
          <p:nvPr/>
        </p:nvPicPr>
        <p:blipFill>
          <a:blip r:embed="rId1"/>
          <a:srcRect t="7558" b="6667"/>
          <a:stretch>
            <a:fillRect/>
          </a:stretch>
        </p:blipFill>
        <p:spPr>
          <a:xfrm>
            <a:off x="-60325" y="0"/>
            <a:ext cx="9261475" cy="5160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 flipH="1">
            <a:off x="0" y="123190"/>
            <a:ext cx="4314190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6" name="文本框 1"/>
          <p:cNvSpPr txBox="1"/>
          <p:nvPr/>
        </p:nvSpPr>
        <p:spPr>
          <a:xfrm>
            <a:off x="161925" y="134938"/>
            <a:ext cx="2184400" cy="276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None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人教版  语文  六年级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592138" y="806450"/>
            <a:ext cx="1871663" cy="6477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第二单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元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TextBox 48"/>
          <p:cNvSpPr txBox="1"/>
          <p:nvPr/>
        </p:nvSpPr>
        <p:spPr>
          <a:xfrm>
            <a:off x="3049905" y="1774190"/>
            <a:ext cx="3234055" cy="991870"/>
          </a:xfrm>
          <a:prstGeom prst="rect">
            <a:avLst/>
          </a:prstGeom>
          <a:solidFill>
            <a:schemeClr val="bg1">
              <a:alpha val="90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  <a:cs typeface="+mn-cs"/>
              </a:rPr>
              <a:t>语文园地</a:t>
            </a:r>
            <a:endParaRPr kumimoji="0" lang="zh-CN" altLang="en-US" sz="6000" b="1" kern="1200" cap="none" spc="0" normalizeH="0" baseline="0" noProof="0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96950" y="1306513"/>
            <a:ext cx="6805613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 “既然这样，你以后再也不要来找我玩了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话一出口，我就后悔了。 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◆妈妈俯下身子盯着我的眼睛，一脸焦急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你的眼睛怎么肿了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?”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36335" y="1167824"/>
            <a:ext cx="7427803" cy="2700722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◆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77963" y="3167063"/>
            <a:ext cx="61039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也可以不用与“说“有关的词语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4" name="圆角矩形 3"/>
          <p:cNvSpPr/>
          <p:nvPr/>
        </p:nvSpPr>
        <p:spPr>
          <a:xfrm>
            <a:off x="521036" y="1167824"/>
            <a:ext cx="7427803" cy="2700722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◆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4" name="矩形 15"/>
          <p:cNvSpPr/>
          <p:nvPr/>
        </p:nvSpPr>
        <p:spPr>
          <a:xfrm>
            <a:off x="3895725" y="2193925"/>
            <a:ext cx="3917950" cy="50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06475" y="3167063"/>
            <a:ext cx="6103938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0575" y="1384300"/>
            <a:ext cx="6805613" cy="2168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◆这时小亮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发话了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：“老师，对不起，是我不小心踢坏了玻璃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◆我就像发怒的狮子冲母亲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吼道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：“我不体谅吗，我体谅时你们怎么看不见，你和爸吵得不可开交时，有没有想过我的感受。”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58863" y="1600200"/>
            <a:ext cx="6967537" cy="2168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◆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忽然一只大手在我头顶上轻轻拍了一下，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一个熟悉而亲切的声音传进我的耳朵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：“袁静，你怎么还不回家呢？”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◆我对着话筒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回答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：“我是你的新朋友呀！”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789021" y="1383882"/>
            <a:ext cx="7237935" cy="2476492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8788" y="538163"/>
            <a:ext cx="1660525" cy="530225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我的积累</a:t>
            </a:r>
            <a:endParaRPr kumimoji="0" lang="zh-CN" altLang="en-US" sz="30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66725" y="1743075"/>
            <a:ext cx="6967538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◎注意行款整齐，布局合理。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◎书写要正确，不出现错别字和不规范的汉字。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◎养成自我检视的习惯，不断提高书写水平。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96722" y="1211477"/>
            <a:ext cx="7237750" cy="2775542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2" name="图片 6" descr="timgRV80NSJX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15" t="3300" r="14281" b="2180"/>
          <a:stretch>
            <a:fillRect/>
          </a:stretch>
        </p:blipFill>
        <p:spPr>
          <a:xfrm>
            <a:off x="6716713" y="2678113"/>
            <a:ext cx="2344737" cy="2130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文本框 14"/>
          <p:cNvSpPr txBox="1"/>
          <p:nvPr/>
        </p:nvSpPr>
        <p:spPr>
          <a:xfrm>
            <a:off x="541338" y="431800"/>
            <a:ext cx="2138362" cy="598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3300" b="1" dirty="0">
                <a:latin typeface="造字工房悦黑演示版常规体"/>
                <a:ea typeface="造字工房悦黑演示版常规体"/>
              </a:rPr>
              <a:t>书写提示</a:t>
            </a:r>
            <a:endParaRPr lang="zh-CN" altLang="en-US" sz="3300" b="1" dirty="0">
              <a:latin typeface="造字工房悦黑演示版常规体"/>
              <a:ea typeface="造字工房悦黑演示版常规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椭圆 6"/>
          <p:cNvSpPr/>
          <p:nvPr/>
        </p:nvSpPr>
        <p:spPr>
          <a:xfrm>
            <a:off x="786888" y="568779"/>
            <a:ext cx="3318552" cy="2016281"/>
          </a:xfrm>
          <a:prstGeom prst="ellipse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对角圆角矩形 7"/>
          <p:cNvSpPr/>
          <p:nvPr/>
        </p:nvSpPr>
        <p:spPr>
          <a:xfrm>
            <a:off x="4716088" y="1340901"/>
            <a:ext cx="4012557" cy="2695996"/>
          </a:xfrm>
          <a:prstGeom prst="round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1301795" y="2714145"/>
            <a:ext cx="2897005" cy="1984368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4" descr="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99137" y="724290"/>
            <a:ext cx="2592693" cy="1704784"/>
          </a:xfrm>
          <a:prstGeom prst="ellipse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8694" y="2980252"/>
            <a:ext cx="2741370" cy="1439668"/>
          </a:xfrm>
          <a:prstGeom prst="snip2DiagRect">
            <a:avLst/>
          </a:prstGeom>
        </p:spPr>
      </p:pic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5208" y="1534245"/>
            <a:ext cx="3384905" cy="2237953"/>
          </a:xfrm>
          <a:prstGeom prst="round2DiagRect">
            <a:avLst/>
          </a:prstGeom>
        </p:spPr>
      </p:pic>
    </p:spTree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14"/>
          <p:cNvSpPr txBox="1"/>
          <p:nvPr/>
        </p:nvSpPr>
        <p:spPr>
          <a:xfrm>
            <a:off x="757238" y="503238"/>
            <a:ext cx="2138362" cy="598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3300" b="1" dirty="0">
                <a:latin typeface="造字工房悦黑演示版常规体"/>
                <a:ea typeface="造字工房悦黑演示版常规体"/>
              </a:rPr>
              <a:t>日积月累</a:t>
            </a:r>
            <a:endParaRPr lang="zh-CN" altLang="en-US" sz="3300" b="1" dirty="0">
              <a:latin typeface="造字工房悦黑演示版常规体"/>
              <a:ea typeface="造字工房悦黑演示版常规体"/>
            </a:endParaRPr>
          </a:p>
        </p:txBody>
      </p:sp>
      <p:pic>
        <p:nvPicPr>
          <p:cNvPr id="19459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682625" y="1600200"/>
            <a:ext cx="8048625" cy="196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◎鞠躬尽瘁，死而后已。 </a:t>
            </a:r>
            <a:endParaRPr kumimoji="0" lang="en-US" altLang="zh-CN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——[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三国</a:t>
            </a: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诸葛亮</a:t>
            </a:r>
            <a:endParaRPr kumimoji="0" lang="zh-CN" altLang="en-US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5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2500" y="2949575"/>
            <a:ext cx="734695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这句话的意思是表示忠心谨慎，竭尽全力效劳，一直到死为止。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13007" y="1521905"/>
            <a:ext cx="8210195" cy="2538809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682625" y="1222375"/>
            <a:ext cx="8048625" cy="1962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◎捐躯赴国难，视死忽如归。</a:t>
            </a:r>
            <a:endParaRPr kumimoji="0" lang="en-US" altLang="zh-CN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——[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三国</a:t>
            </a: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曹植</a:t>
            </a:r>
            <a:endParaRPr kumimoji="0" lang="zh-CN" altLang="en-US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5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8525" y="2681288"/>
            <a:ext cx="7364413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这句话的意思是为国家解危难奋勇献身，看死亡就好像回归故里。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13007" y="1145132"/>
            <a:ext cx="8210195" cy="2538809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628650" y="1276350"/>
            <a:ext cx="8048625" cy="1962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◎祖宗疆土，当以死守，不可以尺寸与人。          </a:t>
            </a: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——[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宋</a:t>
            </a: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李纲</a:t>
            </a:r>
            <a:endParaRPr kumimoji="0" lang="zh-CN" altLang="en-US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5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8650" y="2681288"/>
            <a:ext cx="7807325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这句话的意思是祖宗留下来的土地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我们无论如何也要守住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一寸土地也不能让给别人。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13007" y="1198957"/>
            <a:ext cx="8210195" cy="2538809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682625" y="1330325"/>
            <a:ext cx="8048625" cy="1962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◎位卑未敢忘忧国。</a:t>
            </a:r>
            <a:endParaRPr kumimoji="0" lang="en-US" altLang="zh-CN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——[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宋</a:t>
            </a:r>
            <a:r>
              <a:rPr kumimoji="0" lang="en-US" altLang="zh-CN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kumimoji="0" lang="zh-CN" altLang="en-US" sz="405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陆游</a:t>
            </a:r>
            <a:endParaRPr kumimoji="0" lang="zh-CN" altLang="en-US" sz="4050" b="1" kern="1200" cap="none" spc="0" normalizeH="0" baseline="0" noProof="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5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6475" y="2681288"/>
            <a:ext cx="6938963" cy="1014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这句话的意思是地位低也不敢忘记为国家担忧。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13007" y="1252781"/>
            <a:ext cx="8210195" cy="2538809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4" descr="https://i01piccdn.sogoucdn.com/3de8065040c4bdf0"/>
          <p:cNvPicPr>
            <a:picLocks noChangeAspect="1"/>
          </p:cNvPicPr>
          <p:nvPr/>
        </p:nvPicPr>
        <p:blipFill>
          <a:blip r:embed="rId1"/>
          <a:srcRect l="7692" t="5766" r="7692" b="13490"/>
          <a:stretch>
            <a:fillRect/>
          </a:stretch>
        </p:blipFill>
        <p:spPr>
          <a:xfrm>
            <a:off x="3654425" y="3382963"/>
            <a:ext cx="2224088" cy="1152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圆角矩形标注 9"/>
          <p:cNvSpPr/>
          <p:nvPr/>
        </p:nvSpPr>
        <p:spPr>
          <a:xfrm>
            <a:off x="6500813" y="2286000"/>
            <a:ext cx="2428875" cy="1285875"/>
          </a:xfrm>
          <a:prstGeom prst="wedgeRoundRectCallout">
            <a:avLst>
              <a:gd name="adj1" fmla="val -73770"/>
              <a:gd name="adj2" fmla="val 4497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课文在写这些场面时，运用了点面结合的方法</a:t>
            </a:r>
            <a:endParaRPr kumimoji="0" lang="en-US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2681288" y="1708150"/>
            <a:ext cx="3643313" cy="1508125"/>
          </a:xfrm>
          <a:prstGeom prst="cloudCallout">
            <a:avLst>
              <a:gd name="adj1" fmla="val 1361"/>
              <a:gd name="adj2" fmla="val 67472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25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00063" y="2643188"/>
            <a:ext cx="2143125" cy="1214438"/>
          </a:xfrm>
          <a:prstGeom prst="wedgeRoundRectCallout">
            <a:avLst>
              <a:gd name="adj1" fmla="val 77489"/>
              <a:gd name="adj2" fmla="val 397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狼牙山上的激烈战斗</a:t>
            </a:r>
            <a:endParaRPr kumimoji="0" lang="en-US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813" y="1060450"/>
            <a:ext cx="7343775" cy="774700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pPr marR="0" defTabSz="914400" fontAlgn="auto">
              <a:lnSpc>
                <a:spcPts val="53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本单元有的课文写到了大的场面</a:t>
            </a:r>
            <a:endParaRPr kumimoji="0" lang="zh-CN" altLang="en-US" sz="2775" b="1" kern="1200" cap="none" spc="0" normalizeH="0" baseline="0" noProof="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1038" y="2085975"/>
            <a:ext cx="2473325" cy="736600"/>
          </a:xfrm>
          <a:prstGeom prst="rect">
            <a:avLst/>
          </a:prstGeom>
          <a:noFill/>
          <a:ln w="9525">
            <a:noFill/>
          </a:ln>
        </p:spPr>
        <p:txBody>
          <a:bodyPr lIns="91445" tIns="45722" rIns="91445" bIns="45722">
            <a:spAutoFit/>
          </a:bodyPr>
          <a:p>
            <a:pPr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开国大典中的阅兵式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52" name="组合 9"/>
          <p:cNvGrpSpPr/>
          <p:nvPr/>
        </p:nvGrpSpPr>
        <p:grpSpPr>
          <a:xfrm>
            <a:off x="0" y="215900"/>
            <a:ext cx="2984500" cy="950913"/>
            <a:chOff x="-111985" y="-57194"/>
            <a:chExt cx="3427776" cy="10964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158" name="图片 14"/>
            <p:cNvPicPr>
              <a:picLocks noChangeAspect="1"/>
            </p:cNvPicPr>
            <p:nvPr/>
          </p:nvPicPr>
          <p:blipFill>
            <a:blip r:embed="rId2"/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53" name="文本框 4"/>
          <p:cNvSpPr txBox="1"/>
          <p:nvPr/>
        </p:nvSpPr>
        <p:spPr>
          <a:xfrm>
            <a:off x="930275" y="461963"/>
            <a:ext cx="2892425" cy="598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9" grpId="0" bldLvl="0" animBg="1"/>
      <p:bldP spid="8" grpId="0" bldLvl="0" animBg="1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4" descr="https://i01piccdn.sogoucdn.com/3de8065040c4bdf0"/>
          <p:cNvPicPr>
            <a:picLocks noChangeAspect="1"/>
          </p:cNvPicPr>
          <p:nvPr/>
        </p:nvPicPr>
        <p:blipFill>
          <a:blip r:embed="rId1"/>
          <a:srcRect l="7692" t="5766" r="7692" b="13490"/>
          <a:stretch>
            <a:fillRect/>
          </a:stretch>
        </p:blipFill>
        <p:spPr>
          <a:xfrm>
            <a:off x="3654425" y="3382963"/>
            <a:ext cx="2224088" cy="1152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圆角矩形标注 9"/>
          <p:cNvSpPr/>
          <p:nvPr/>
        </p:nvSpPr>
        <p:spPr>
          <a:xfrm>
            <a:off x="6500813" y="1762125"/>
            <a:ext cx="2428875" cy="2160588"/>
          </a:xfrm>
          <a:prstGeom prst="wedgeRoundRectCallout">
            <a:avLst>
              <a:gd name="adj1" fmla="val -73770"/>
              <a:gd name="adj2" fmla="val 4497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这不仅让我们感受到了整个阅兵式的庄严、隆重，还让我们对各具特色的队伍产生了深刻的印象。</a:t>
            </a:r>
            <a:endParaRPr kumimoji="0" lang="zh-CN" altLang="en-US" sz="21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2681288" y="1708150"/>
            <a:ext cx="3643313" cy="1508125"/>
          </a:xfrm>
          <a:prstGeom prst="cloudCallout">
            <a:avLst>
              <a:gd name="adj1" fmla="val 1361"/>
              <a:gd name="adj2" fmla="val 67472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25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466725" y="2247900"/>
            <a:ext cx="2143125" cy="1944688"/>
          </a:xfrm>
          <a:prstGeom prst="wedgeRoundRectCallout">
            <a:avLst>
              <a:gd name="adj1" fmla="val 77489"/>
              <a:gd name="adj2" fmla="val 39782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既从整体上写了受阅部队经过天安门广场的那种整齐威武的情景</a:t>
            </a:r>
            <a:endParaRPr kumimoji="0" lang="en-US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5813" y="571500"/>
            <a:ext cx="7345363" cy="774700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pPr marR="0" defTabSz="914400" fontAlgn="auto">
              <a:lnSpc>
                <a:spcPts val="53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如</a:t>
            </a:r>
            <a:r>
              <a:rPr kumimoji="0" lang="en-US" altLang="zh-CN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《</a:t>
            </a:r>
            <a:r>
              <a:rPr kumimoji="0" lang="zh-CN" altLang="en-US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开国大典</a:t>
            </a:r>
            <a:r>
              <a:rPr kumimoji="0" lang="en-US" altLang="zh-CN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》</a:t>
            </a:r>
            <a:r>
              <a:rPr kumimoji="0" lang="zh-CN" altLang="en-US" sz="30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写阅兵式时</a:t>
            </a:r>
            <a:endParaRPr kumimoji="0" lang="zh-CN" altLang="en-US" sz="2775" b="1" kern="1200" cap="none" spc="0" normalizeH="0" baseline="0" noProof="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1038" y="2085975"/>
            <a:ext cx="2473325" cy="736600"/>
          </a:xfrm>
          <a:prstGeom prst="rect">
            <a:avLst/>
          </a:prstGeom>
          <a:noFill/>
          <a:ln w="9525">
            <a:noFill/>
          </a:ln>
        </p:spPr>
        <p:txBody>
          <a:bodyPr lIns="91445" tIns="45722" rIns="91445" bIns="45722">
            <a:spAutoFit/>
          </a:bodyPr>
          <a:p>
            <a:pPr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又用某些细节去展现各个方阵的风采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9" grpId="0" bldLvl="0" animBg="1"/>
      <p:bldP spid="8" grpId="0" bldLvl="0" animBg="1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277938" y="1706563"/>
            <a:ext cx="6450012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◆平时的阅读中，你是否也读到过这样的场面描写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在自己的习作中，你是怎样写场面的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和同学交流。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60325" y="-3175"/>
            <a:ext cx="2365375" cy="1166813"/>
            <a:chOff x="60425" y="116632"/>
            <a:chExt cx="3154461" cy="1554378"/>
          </a:xfrm>
        </p:grpSpPr>
        <p:pic>
          <p:nvPicPr>
            <p:cNvPr id="8197" name="Picture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0425" y="116632"/>
              <a:ext cx="3154461" cy="155437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1100083" y="836712"/>
              <a:ext cx="1198693" cy="706856"/>
            </a:xfrm>
            <a:prstGeom prst="rect">
              <a:avLst/>
            </a:prstGeom>
            <a:noFill/>
          </p:spPr>
          <p:txBody>
            <a:bodyPr wrap="none" lIns="68590" tIns="34295" rIns="68590" bIns="34295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000" b="0" i="0" u="none" strike="noStrike" kern="1200" cap="none" spc="0" normalizeH="0" baseline="0" noProof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LnTx/>
                  <a:uFillTx/>
                  <a:latin typeface="+mn-lt"/>
                  <a:ea typeface="+mn-ea"/>
                  <a:cs typeface="+mn-cs"/>
                </a:rPr>
                <a:t>交流</a:t>
              </a:r>
              <a:endParaRPr kumimoji="0" lang="zh-CN" altLang="en-US" sz="30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8196" name="图片 6" descr="timgRV80NSJX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15" t="3300" r="14281" b="2180"/>
          <a:stretch>
            <a:fillRect/>
          </a:stretch>
        </p:blipFill>
        <p:spPr>
          <a:xfrm>
            <a:off x="6716713" y="2678113"/>
            <a:ext cx="2344737" cy="213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17550" y="1060450"/>
            <a:ext cx="7907338" cy="304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运动会上人头攒动，像一面迎风飘动的彩旗，像随风逐波的麦浪。"加油！加油！"会场上传出一声高过一声的加油声，只见运动员咬着牙，脸憋得通红，手紧握接力棒，眼睛紧盯着终点处的红布条。糟糕，一名运动员手中的接力棒掉到了地上，他迅速转身，将手飞似的掠过去，便握在手里了。他继续向前跑。树上的麻雀在枝头上蹦来蹦去，急得直跺脚。终于冠军冲向了红线，全场一片欢呼，人们簇拥而上……瞧，树上的小麻雀蹦得多欢乐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85879" y="858385"/>
            <a:ext cx="8169439" cy="3426202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9"/>
          <p:cNvGrpSpPr/>
          <p:nvPr/>
        </p:nvGrpSpPr>
        <p:grpSpPr>
          <a:xfrm>
            <a:off x="650875" y="492125"/>
            <a:ext cx="2333625" cy="746125"/>
            <a:chOff x="635596" y="178827"/>
            <a:chExt cx="2680195" cy="86039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43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736600" y="1639888"/>
            <a:ext cx="7886700" cy="1614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◎读句子，注意加线的部分，说说这样写的好处。</a:t>
            </a:r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5" name="文本框 4"/>
          <p:cNvSpPr txBox="1"/>
          <p:nvPr/>
        </p:nvSpPr>
        <p:spPr>
          <a:xfrm>
            <a:off x="812800" y="576263"/>
            <a:ext cx="2892425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</a:rPr>
              <a:t>词句段运用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6" name="矩形 15"/>
          <p:cNvSpPr/>
          <p:nvPr/>
        </p:nvSpPr>
        <p:spPr>
          <a:xfrm>
            <a:off x="3895725" y="2193925"/>
            <a:ext cx="3917950" cy="506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006475" y="1114425"/>
            <a:ext cx="7061200" cy="230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◆起初是全场肃静，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只听见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炮声，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只听见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国旗和许多旗帜飘拂的声音。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◆那里的天比别处的更可爱，空气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是那么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清鲜，天空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是那么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明朗，使我总想高歌一曲，表示我满心的愉快。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90159" y="1060175"/>
            <a:ext cx="7508007" cy="2700722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60450" y="3113088"/>
            <a:ext cx="66976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用上画横线的词语，使句子表达得更加形象具体。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组合 9"/>
          <p:cNvGrpSpPr/>
          <p:nvPr/>
        </p:nvGrpSpPr>
        <p:grpSpPr>
          <a:xfrm>
            <a:off x="650875" y="420688"/>
            <a:ext cx="2333625" cy="746125"/>
            <a:chOff x="635596" y="178827"/>
            <a:chExt cx="2680195" cy="86039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1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736600" y="1697038"/>
            <a:ext cx="78867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◎写人物说话时， 可以不用“说”来表达。读句子，仿照着写一写。</a:t>
            </a:r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3" name="文本框 4"/>
          <p:cNvSpPr txBox="1"/>
          <p:nvPr/>
        </p:nvSpPr>
        <p:spPr>
          <a:xfrm>
            <a:off x="844550" y="411163"/>
            <a:ext cx="2892425" cy="598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3300" dirty="0">
                <a:latin typeface="黑体" panose="02010609060101010101" pitchFamily="49" charset="-122"/>
                <a:ea typeface="黑体" panose="02010609060101010101" pitchFamily="49" charset="-122"/>
              </a:rPr>
              <a:t>词句段运用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95363" y="3863975"/>
            <a:ext cx="963612" cy="538163"/>
          </a:xfrm>
          <a:prstGeom prst="rect">
            <a:avLst/>
          </a:prstGeom>
          <a:noFill/>
          <a:ln w="9525">
            <a:noFill/>
          </a:ln>
          <a:effectLst>
            <a:outerShdw dist="38100" dir="8100000" sx="102000" sy="102000" algn="tr" rotWithShape="0">
              <a:srgbClr val="000000">
                <a:alpha val="65999"/>
              </a:srgbClr>
            </a:outerShdw>
          </a:effectLst>
        </p:spPr>
      </p:pic>
      <p:sp>
        <p:nvSpPr>
          <p:cNvPr id="4" name="圆角矩形 3"/>
          <p:cNvSpPr/>
          <p:nvPr/>
        </p:nvSpPr>
        <p:spPr>
          <a:xfrm>
            <a:off x="692576" y="731682"/>
            <a:ext cx="7886980" cy="3132786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◆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25538" y="2865438"/>
            <a:ext cx="7021512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这两个句子分别用“赞叹”“婉言谢绝”代替了“说”。我还想到了“谈论、讲解、窃窃私语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5675" y="974725"/>
            <a:ext cx="7361238" cy="1752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◆清明节前的一个晚上，我又漫步在广场上，忽然背后传来一声赞叹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多好啊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        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◆“我还有作业没完成，不能和你一起去玩了。”我婉言谢绝了伙伴的邀请。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1340</Words>
  <Application>WPS 演示</Application>
  <PresentationFormat>全屏显示(16:9)</PresentationFormat>
  <Paragraphs>106</Paragraphs>
  <Slides>18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黑体</vt:lpstr>
      <vt:lpstr>Kaiti SC</vt:lpstr>
      <vt:lpstr>Segoe Print</vt:lpstr>
      <vt:lpstr>楷体</vt:lpstr>
      <vt:lpstr>华文楷体</vt:lpstr>
      <vt:lpstr>造字工房悦黑演示版常规体</vt:lpstr>
      <vt:lpstr>Heiti SC Light</vt:lpstr>
      <vt:lpstr>微软雅黑</vt:lpstr>
      <vt:lpstr>Heiti SC Light</vt:lpstr>
      <vt:lpstr>Kaiti SC</vt:lpstr>
      <vt:lpstr>Arial Unicode MS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mzk</Company>
  <LinksUpToDate>false</LinksUpToDate>
  <SharedDoc>false</SharedDoc>
  <HyperlinksChanged>false</HyperlinksChanged>
  <AppVersion>14.0000</AppVersion>
  <Manager>mzk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mzk</dc:title>
  <dc:creator>mzk</dc:creator>
  <cp:keywords>mzk</cp:keywords>
  <dc:description>mzk</dc:description>
  <dc:subject>mzk</dc:subject>
  <cp:category>mzk</cp:category>
  <cp:lastModifiedBy>qwe</cp:lastModifiedBy>
  <cp:revision>2</cp:revision>
  <dcterms:created xsi:type="dcterms:W3CDTF">2017-03-17T02:28:00Z</dcterms:created>
  <dcterms:modified xsi:type="dcterms:W3CDTF">2021-11-04T13:10:42Z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E73CF34E2C45444B8F7A985D2C96073D</vt:lpwstr>
  </property>
</Properties>
</file>